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Bebas Neue Bold" panose="020B0606020202050201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Gotham" pitchFamily="50" charset="0"/>
      <p:bold r:id="rId1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294"/>
    <a:srgbClr val="1E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95AE6-E116-42F7-9492-816E535A2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2BCDDA-E3D9-45D0-B0D7-A39B94E42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957E9E-9438-4831-BB06-7F6E4CBB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20B3C9-7242-4CA2-A343-E42A25E8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1BF5FC-F934-4DC2-A4C9-AEF1A2F4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11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25FC7-C70B-4BC1-A463-08DAE250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8E3BCE-0B68-42EB-BCBC-58FC2F73A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8AD94D-1F81-46BF-9123-A1CE7D26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46223-BCE5-4EFE-97C0-BD095FB2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321E06-C2BB-4281-BC50-5D0D697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35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0295F9-BFC3-4CE7-AD6B-D5D0752AD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E614E5-7F0B-4ADC-BBB7-674BF9E9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3E1E2-7A06-4737-8AE7-C791430E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FF18D4-4C15-49DA-942E-CCD7A4C9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C6367-8FB1-4DFC-B380-97F77DE7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75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ED651-A1DD-4795-9628-A34A50B4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2B0C03-9A46-4DC0-9DC9-9365EEBE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916F55-3A06-4FEE-8A83-0BADD65B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67C769-6777-4C6B-9537-BF3F1817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5AA083-1C03-4C0C-AFAE-7586E498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22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C3F74-244D-420D-B239-03166915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98B0A3-E541-43E7-A642-B371600D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8B423-EF96-4BD0-BEA6-C736D380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D2AB1D-2772-4855-A84B-E0562705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6CB4BB-2F2A-4DB7-A83B-967ED88F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69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D903F-AD14-4E34-9D2B-E70E3199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DF5C1-A3F8-4F28-82AE-02B313961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65036B-85FB-494F-9B2F-252AEA6BB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6E084E-9945-4356-9116-BBB94FE2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FD3907-A167-463E-8075-8787CCBC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A82C41-67A0-4823-95DD-59DE7BC9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6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91C5-89E9-4423-BE7E-1825F3CF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144F3E-D4FC-4CE6-A441-C2B1F179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D60E2F-05FD-4910-A612-AAC0275C9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6B0112-D2EB-4126-AB11-04040E8E0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AC098A-CC0E-4D31-9542-FE18B42CB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557943-8947-41CC-9703-49CB64BE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FEF20F-5FCA-404D-B98F-6611D8F9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BBB366B-8E27-4D18-80A2-8A5D20C0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46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A18E9-CF58-490B-95A7-0E184334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88DD95-6480-4D8D-A4CA-36E00028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8FF30A-94B3-45B7-BFCB-A95F75F6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12F1CD-F22D-4652-84F9-75B811C1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5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E16F89-7CD1-4899-8B06-0EBB488C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95D908-A53E-46FD-9499-B6583403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D4EBA3-0371-4E30-B956-EC6944C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5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D1DAD-B52A-47F5-831E-6B561D5F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628EA2-6324-4AD4-BC6C-276253E7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27B8D2-BC4B-4105-A247-0C86D3EE9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D4FE21-E3F5-41A9-AEF1-1D16E28E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FF365A-80B9-418F-835D-32FF27C3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B025C6-FAE6-45BB-AC9B-4F567FF7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5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71B2D-29F9-4468-BA21-885501F7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C51BB0E-573F-499D-8456-1302EBB86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F5C84E-B43E-4F64-BB79-CF99CC4D5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5AB7F3-C8B4-42F1-93A3-BE4B5972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F72E92-60A2-4683-998A-DF88A42E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7B4853-709C-4531-A33C-802EDDA9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8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A7C32E-AB3E-4B29-9547-44F6D44A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54E5C9-5F7A-45D5-AF0E-A244D8B7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03AAF1-9CCF-4636-AC29-F619D3DF9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9E33C-A0EC-4B48-8B63-0003A143E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320CF1-FDCE-4E60-A5CB-2F5759F17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3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EB83CC7-B63F-4CC1-8978-8DBA306EB35B}"/>
              </a:ext>
            </a:extLst>
          </p:cNvPr>
          <p:cNvSpPr txBox="1"/>
          <p:nvPr/>
        </p:nvSpPr>
        <p:spPr>
          <a:xfrm>
            <a:off x="495299" y="374606"/>
            <a:ext cx="82374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3200" dirty="0">
                <a:solidFill>
                  <a:srgbClr val="35B294"/>
                </a:solidFill>
                <a:latin typeface="Bebas Neue Bold" panose="020B0606020202050201" pitchFamily="34" charset="0"/>
              </a:rPr>
              <a:t>Título do artigo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F094D0-61FB-4D0F-B458-13CCD7D57E5C}"/>
              </a:ext>
            </a:extLst>
          </p:cNvPr>
          <p:cNvSpPr txBox="1"/>
          <p:nvPr/>
        </p:nvSpPr>
        <p:spPr>
          <a:xfrm>
            <a:off x="523874" y="866691"/>
            <a:ext cx="53608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400" dirty="0">
                <a:solidFill>
                  <a:srgbClr val="1E72B8"/>
                </a:solidFill>
                <a:latin typeface="Gotham" pitchFamily="50" charset="0"/>
              </a:rPr>
              <a:t>Nome do Autor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9E3209-6E0A-4089-A715-383CDD6123AD}"/>
              </a:ext>
            </a:extLst>
          </p:cNvPr>
          <p:cNvSpPr txBox="1"/>
          <p:nvPr/>
        </p:nvSpPr>
        <p:spPr>
          <a:xfrm>
            <a:off x="495299" y="1359134"/>
            <a:ext cx="11096625" cy="5011961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noAutofit/>
          </a:bodyPr>
          <a:lstStyle/>
          <a:p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DEFINIÇAO</a:t>
            </a: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 doença renal crônica consiste em lesão renal e perda progressiva e irreversível da função dos rins (glomerular, tubular e endócrina).Em sua fase mais avançada (chamada de fase terminal de insuficiência renal crônica-IRC), os rins não conseguem mais manter a normalidade do meio interno do paciente.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EPIDEMIOLOGIA</a:t>
            </a: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 doença renal crônica constitui hoje em um importante problema médico e de saúde pública. No Brasil, a prevalência de pacientes mantidos em programa crônico de diálise mais que dobrou nos últimos oito anos. De 24.000 pacientes mantidos em programa dialítico em 1994, alcançamos 59.153 pacientes em 2004. A incidência de novos pacientes cresce cerca de 8% ao ano, tendo sido 18.000 pacientes em 2001. O gasto com o programa de diálise e transplante renal no Brasil situa-se ao redor de 1,4 bilhões de reais ao ano.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Levando-se em conta dados norte-americanos, para cada paciente mantido em programa de diálise crônica existiriam cerca de 20 a 25 pacientes com algum grau de disfunção renal, ou seja, existiriam cerca de 1,2 a 1,5 milhão de brasileiros com doença renal crônica. Trabalho populacional recente em </a:t>
            </a:r>
            <a:r>
              <a:rPr lang="pt-B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Bambui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-MG mostrou que a prevalência de creatinina sérica elevada foi de 0,48% em adultos da cidade, chegando a 5,09% na população mais idosa (&gt;60 anos), o que projetaria a população brasileira com disfunção renal a cerca de 1,4 milhão de pessoas.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 detecção precoce da doença renal e condutas terapêuticas apropriadas para o retardamento de sua progressão pode reduzir o sofrimento dos pacientes e os custos financeiros associados à DRC. Como as duas principais causas de insuficiência renal crônica são a hipertensão arterial e o diabetes mellitus, são os médicos clínicos gerais que trabalham na área de atenção básica à saúde que cuidam destes pacientes. Ao mesmo tempo, os portadores de disfunção renal leve apresentam quase sempre evolução progressiva, insidiosa e assintomática, dificultando o diagnóstico precoce da disfunção renal. Assim, a capacitação, a conscientização e vigilância do médico de cuidados primários à saúde são essenciais para o diagnóstico e encaminhamento precoce ao nefrologista e a instituição de diretrizes apropriadas para retardar a progressão da DRC, prevenir suas complicações, modificar comorbidades presentes e preparo adequado a uma terapia de substituição renal.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ESTADIAMENTO DA DOENÇA RENAL CRONICA</a:t>
            </a: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Nos pacientes com doença renal crônica o estágio da doença deve ser determinado com base no nível de função renal, independentemente do diagnóstico (C).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Para efeitos clínicos, epidemiológicos, didáticos e conceituais, a DRC é dividida em seis estágios funcionais, de acordo com o grau de função renal do paciente. Estes estágios são: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Fase de função renal normal sem lesão renal – importante do ponto de vista epidemiológico, pois inclui pessoas integrantes dos chamados grupos de risco para o desenvolvimento da doença renal crônica (hipertensos, diabéticos, parentes de hipertensos, diabéticos e portadores de DRC, etc.), que ainda não desenvolveram lesão renal.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Fase de lesão com função renal normal – corresponde às fases iniciais de lesão renal com filtração glomerular preservada, ou seja, o ritmo de filtração glomerular está acima de 90ml/min/1,73m2.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Fase de insuficiência renal funcional ou leve – ocorre no início da perda de função dos rins. Nesta fase, os níveis de ureia e creatinina plasmáticos ainda são normais, não há sinais ou sintomas clínicos importantes de insuficiência renal e somente métodos acurados de avaliação da função do rim (métodos de depuração, por exemplo) irão detectar estas anormalidades. Os rins conseguem manter razoável controle do meio interno. Compreende a um ritmo de filtração glomerular entre 60 e 89ml/min/1,73m2.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Fase de insuficiência renal laboratorial ou moderada – nesta fase, embora os sinais e sintomas da uremia possam estar presentes de maneira discreta, o paciente mantém-se clinicamente bem. Na maioria das vezes, apresenta somente sinais e sintomas ligados à causa básica (lúpus, hipertensão arterial, diabetes mellitus, infecções urinárias, etc.). Avaliação laboratorial simples já nos mostra, quase sempre, níveis elevados de ureia e de creatinina plasmáticos. Corresponde a uma faixa de ritmo de filtração glomerular compreendido entre 30 e 59ml/min/1,73m2.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Fase de insuficiência renal clínica ou severa – O paciente já se ressente de disfunção renal. Apresenta sinais e sintomas marcados de uremia. Dentre estes a anemia, a hipertensão arterial, o edema, a fraqueza, o mal-estar e os sintomas digestivos são os mais precoces e comuns. Corresponde à faixa de ritmo de filtração glomerular entre 15 a 29ml/min/1,73m2.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Fase terminal de insuficiência renal crônica – como o próprio nome indica, corresponde à faixa de função renal na qual os rins perderam o controle do meio interno, tornando-se este bastante alterado para ser incompatível com a vida. Nesta fase, o paciente encontra-se intensamente sintomático. Suas opções terapêuticas são os métodos de depuração artificial do sangue (diálise peritoneal ou hemodiálise) ou o transplante renal. Compreende a um ritmo de filtração glomerular inferior a 15ml/min/1,73m2. 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DIRETRIZES GERAIS DE TRATAMENTO</a:t>
            </a: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 avaliação e o tratamento de pacientes com doença renal crônica requer a compreensão de conceitos separados, porém relacionados de diagnóstico, risco de perda da função renal, gravidade da doença, condições comórbidas e terapia de substituição renal (C).</a:t>
            </a:r>
          </a:p>
        </p:txBody>
      </p:sp>
    </p:spTree>
    <p:extLst>
      <p:ext uri="{BB962C8B-B14F-4D97-AF65-F5344CB8AC3E}">
        <p14:creationId xmlns:p14="http://schemas.microsoft.com/office/powerpoint/2010/main" val="651752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957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Bebas Neue Bold</vt:lpstr>
      <vt:lpstr>Gotham</vt:lpstr>
      <vt:lpstr>Georgia</vt:lpstr>
      <vt:lpstr>Arial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5</cp:revision>
  <dcterms:created xsi:type="dcterms:W3CDTF">2025-10-15T11:59:04Z</dcterms:created>
  <dcterms:modified xsi:type="dcterms:W3CDTF">2025-10-15T12:14:35Z</dcterms:modified>
</cp:coreProperties>
</file>